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62" r:id="rId3"/>
    <p:sldId id="264" r:id="rId4"/>
    <p:sldId id="261" r:id="rId5"/>
    <p:sldId id="263" r:id="rId6"/>
    <p:sldId id="265" r:id="rId7"/>
    <p:sldId id="266" r:id="rId8"/>
    <p:sldId id="268" r:id="rId9"/>
    <p:sldId id="267" r:id="rId10"/>
    <p:sldId id="26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D3A3089-AA3D-3E46-A74C-24D7D4D8795C}">
          <p14:sldIdLst>
            <p14:sldId id="256"/>
            <p14:sldId id="262"/>
            <p14:sldId id="264"/>
            <p14:sldId id="261"/>
            <p14:sldId id="263"/>
            <p14:sldId id="265"/>
            <p14:sldId id="266"/>
            <p14:sldId id="268"/>
            <p14:sldId id="267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9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786F"/>
    <a:srgbClr val="0077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7" autoAdjust="0"/>
    <p:restoredTop sz="94643"/>
  </p:normalViewPr>
  <p:slideViewPr>
    <p:cSldViewPr snapToGrid="0" snapToObjects="1">
      <p:cViewPr>
        <p:scale>
          <a:sx n="87" d="100"/>
          <a:sy n="87" d="100"/>
        </p:scale>
        <p:origin x="2296" y="896"/>
      </p:cViewPr>
      <p:guideLst>
        <p:guide orient="horz" pos="2160"/>
        <p:guide pos="194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5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5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5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5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5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5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5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5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Relationship Id="rId3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Relationship Id="rId3" Type="http://schemas.openxmlformats.org/officeDocument/2006/relationships/image" Target="../media/image5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Relationship Id="rId3" Type="http://schemas.openxmlformats.org/officeDocument/2006/relationships/image" Target="../media/image5.jp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g"/><Relationship Id="rId3" Type="http://schemas.openxmlformats.org/officeDocument/2006/relationships/image" Target="../media/image5.jp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jpg"/><Relationship Id="rId3" Type="http://schemas.openxmlformats.org/officeDocument/2006/relationships/image" Target="../media/image5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g"/><Relationship Id="rId3" Type="http://schemas.openxmlformats.org/officeDocument/2006/relationships/image" Target="../media/image5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jpg"/><Relationship Id="rId3" Type="http://schemas.openxmlformats.org/officeDocument/2006/relationships/image" Target="../media/image5.jp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jpg"/><Relationship Id="rId3" Type="http://schemas.openxmlformats.org/officeDocument/2006/relationships/image" Target="../media/image5.jp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97991" y="3906258"/>
            <a:ext cx="4366620" cy="1575793"/>
          </a:xfrm>
        </p:spPr>
        <p:txBody>
          <a:bodyPr anchor="t">
            <a:noAutofit/>
          </a:bodyPr>
          <a:lstStyle>
            <a:lvl1pPr algn="l">
              <a:defRPr sz="49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Service Line</a:t>
            </a:r>
            <a:br>
              <a:rPr lang="en-US" dirty="0" smtClean="0"/>
            </a:br>
            <a:r>
              <a:rPr lang="en-US" dirty="0" smtClean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568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6996" y="2151920"/>
            <a:ext cx="3859804" cy="1362075"/>
          </a:xfrm>
        </p:spPr>
        <p:txBody>
          <a:bodyPr anchor="t"/>
          <a:lstStyle>
            <a:lvl1pPr algn="l">
              <a:defRPr sz="4000" b="0" cap="none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This is a Transition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6996" y="3526446"/>
            <a:ext cx="3859805" cy="721075"/>
          </a:xfrm>
        </p:spPr>
        <p:txBody>
          <a:bodyPr anchor="b"/>
          <a:lstStyle>
            <a:lvl1pPr marL="0" indent="0">
              <a:buNone/>
              <a:defRPr sz="20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Here’s an example of a subtitle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lueDoorLogo_CMY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82" y="5781306"/>
            <a:ext cx="361283" cy="8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70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"/>
            <a:ext cx="9144000" cy="6858000"/>
          </a:xfrm>
          <a:prstGeom prst="rect">
            <a:avLst/>
          </a:prstGeom>
        </p:spPr>
      </p:pic>
      <p:pic>
        <p:nvPicPr>
          <p:cNvPr id="4" name="Picture 3" descr="BlueDoorLogo_CMY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15" y="4817676"/>
            <a:ext cx="541924" cy="127013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34254" y="1504417"/>
            <a:ext cx="3138631" cy="5540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welcome what’s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7691" y="1504417"/>
            <a:ext cx="1789171" cy="554038"/>
          </a:xfrm>
        </p:spPr>
        <p:txBody>
          <a:bodyPr/>
          <a:lstStyle>
            <a:lvl1pPr marL="0" indent="0">
              <a:buNone/>
              <a:defRPr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50665" y="4811330"/>
            <a:ext cx="4366620" cy="1575793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Service Line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287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6996" y="2151920"/>
            <a:ext cx="3859804" cy="1362075"/>
          </a:xfrm>
        </p:spPr>
        <p:txBody>
          <a:bodyPr anchor="t"/>
          <a:lstStyle>
            <a:lvl1pPr algn="l">
              <a:defRPr sz="4000" b="0" cap="none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This is a Transition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6996" y="3526446"/>
            <a:ext cx="3859805" cy="721075"/>
          </a:xfrm>
        </p:spPr>
        <p:txBody>
          <a:bodyPr anchor="b"/>
          <a:lstStyle>
            <a:lvl1pPr marL="0" indent="0">
              <a:buNone/>
              <a:defRPr sz="20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Here’s an example of a subtitle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lueDoorLogo_CMY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82" y="5781306"/>
            <a:ext cx="361283" cy="8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5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"/>
            <a:ext cx="9144000" cy="6858000"/>
          </a:xfrm>
          <a:prstGeom prst="rect">
            <a:avLst/>
          </a:prstGeom>
        </p:spPr>
      </p:pic>
      <p:pic>
        <p:nvPicPr>
          <p:cNvPr id="4" name="Picture 3" descr="BlueDoorLogo_CMY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1" y="4058594"/>
            <a:ext cx="541924" cy="127013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34254" y="1504417"/>
            <a:ext cx="3138631" cy="554038"/>
          </a:xfrm>
        </p:spPr>
        <p:txBody>
          <a:bodyPr/>
          <a:lstStyle>
            <a:lvl1pPr marL="0" indent="0">
              <a:buNone/>
              <a:defRPr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welcome what’s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488043" y="1504417"/>
            <a:ext cx="1789171" cy="5540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97991" y="3906258"/>
            <a:ext cx="4366620" cy="1575793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Service Line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312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6996" y="2151920"/>
            <a:ext cx="3859804" cy="1362075"/>
          </a:xfrm>
        </p:spPr>
        <p:txBody>
          <a:bodyPr anchor="t"/>
          <a:lstStyle>
            <a:lvl1pPr algn="l">
              <a:defRPr sz="4000" b="0" cap="none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This is a Transition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6996" y="3526446"/>
            <a:ext cx="3859805" cy="721075"/>
          </a:xfrm>
        </p:spPr>
        <p:txBody>
          <a:bodyPr anchor="b"/>
          <a:lstStyle>
            <a:lvl1pPr marL="0" indent="0">
              <a:buNone/>
              <a:defRPr sz="20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Here’s an example of a subtitle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lueDoorLogo_CMY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82" y="5781306"/>
            <a:ext cx="361283" cy="8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5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"/>
            <a:ext cx="9144000" cy="6858000"/>
          </a:xfrm>
          <a:prstGeom prst="rect">
            <a:avLst/>
          </a:prstGeom>
        </p:spPr>
      </p:pic>
      <p:pic>
        <p:nvPicPr>
          <p:cNvPr id="4" name="Picture 3" descr="BlueDoorLogo_CMY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1" y="4058594"/>
            <a:ext cx="541924" cy="127013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34254" y="1504417"/>
            <a:ext cx="3138631" cy="554038"/>
          </a:xfrm>
        </p:spPr>
        <p:txBody>
          <a:bodyPr/>
          <a:lstStyle>
            <a:lvl1pPr marL="0" indent="0">
              <a:buNone/>
              <a:defRPr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welcome what’s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7691" y="1504417"/>
            <a:ext cx="1789171" cy="554038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97991" y="3906258"/>
            <a:ext cx="4366620" cy="1575793"/>
          </a:xfrm>
        </p:spPr>
        <p:txBody>
          <a:bodyPr/>
          <a:lstStyle>
            <a:lvl1pPr algn="l">
              <a:defRPr>
                <a:solidFill>
                  <a:srgbClr val="83786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Service Line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460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6996" y="2151920"/>
            <a:ext cx="3859804" cy="1362075"/>
          </a:xfrm>
        </p:spPr>
        <p:txBody>
          <a:bodyPr anchor="t"/>
          <a:lstStyle>
            <a:lvl1pPr algn="l">
              <a:defRPr sz="4000" b="0" cap="none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This is a Transition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6996" y="3526446"/>
            <a:ext cx="3859805" cy="721075"/>
          </a:xfrm>
        </p:spPr>
        <p:txBody>
          <a:bodyPr anchor="b"/>
          <a:lstStyle>
            <a:lvl1pPr marL="0" indent="0">
              <a:buNone/>
              <a:defRPr sz="20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Here’s an example of a subtitle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lueDoorLogo_CMY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82" y="5781306"/>
            <a:ext cx="361283" cy="8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41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"/>
            <a:ext cx="9144000" cy="6858000"/>
          </a:xfrm>
          <a:prstGeom prst="rect">
            <a:avLst/>
          </a:prstGeom>
        </p:spPr>
      </p:pic>
      <p:pic>
        <p:nvPicPr>
          <p:cNvPr id="4" name="Picture 3" descr="BlueDoorLogo_CMY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1" y="4058594"/>
            <a:ext cx="541924" cy="127013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34254" y="1504417"/>
            <a:ext cx="3138631" cy="5540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welcome what’s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7691" y="1504417"/>
            <a:ext cx="1789171" cy="5540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97991" y="3906258"/>
            <a:ext cx="4366620" cy="1575793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Service Line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869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6996" y="2151920"/>
            <a:ext cx="3859804" cy="1362075"/>
          </a:xfrm>
        </p:spPr>
        <p:txBody>
          <a:bodyPr anchor="t"/>
          <a:lstStyle>
            <a:lvl1pPr algn="l">
              <a:defRPr sz="4000" b="0" cap="none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This is a Transition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6996" y="3526446"/>
            <a:ext cx="3859805" cy="721075"/>
          </a:xfrm>
        </p:spPr>
        <p:txBody>
          <a:bodyPr anchor="b"/>
          <a:lstStyle>
            <a:lvl1pPr marL="0" indent="0">
              <a:buNone/>
              <a:defRPr sz="20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Here’s an example of a subtitle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lueDoorLogo_CMY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82" y="5781306"/>
            <a:ext cx="361283" cy="8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75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"/>
            <a:ext cx="9144000" cy="6858000"/>
          </a:xfrm>
          <a:prstGeom prst="rect">
            <a:avLst/>
          </a:prstGeom>
        </p:spPr>
      </p:pic>
      <p:pic>
        <p:nvPicPr>
          <p:cNvPr id="4" name="Picture 3" descr="BlueDoorLogo_CMY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1" y="4058594"/>
            <a:ext cx="541924" cy="127013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34254" y="1504417"/>
            <a:ext cx="3138631" cy="5540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welcome what’s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7691" y="1504417"/>
            <a:ext cx="1789171" cy="554038"/>
          </a:xfrm>
        </p:spPr>
        <p:txBody>
          <a:bodyPr/>
          <a:lstStyle>
            <a:lvl1pPr marL="0" indent="0">
              <a:buNone/>
              <a:defRPr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97991" y="3906258"/>
            <a:ext cx="4366620" cy="1575793"/>
          </a:xfrm>
        </p:spPr>
        <p:txBody>
          <a:bodyPr/>
          <a:lstStyle>
            <a:lvl1pPr algn="l">
              <a:defRPr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Service Line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724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6996" y="2151920"/>
            <a:ext cx="3859804" cy="1362075"/>
          </a:xfrm>
        </p:spPr>
        <p:txBody>
          <a:bodyPr anchor="t"/>
          <a:lstStyle>
            <a:lvl1pPr algn="l">
              <a:defRPr sz="4000" b="0" cap="none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This is a Transition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6996" y="3526446"/>
            <a:ext cx="3859805" cy="721075"/>
          </a:xfrm>
        </p:spPr>
        <p:txBody>
          <a:bodyPr anchor="b"/>
          <a:lstStyle>
            <a:lvl1pPr marL="0" indent="0">
              <a:buNone/>
              <a:defRPr sz="20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Here’s an example of a subtitle</a:t>
            </a:r>
          </a:p>
        </p:txBody>
      </p:sp>
      <p:pic>
        <p:nvPicPr>
          <p:cNvPr id="5" name="Picture 4" descr="BDC_PPT_1_FNL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91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6996" y="2151920"/>
            <a:ext cx="3859804" cy="1362075"/>
          </a:xfrm>
        </p:spPr>
        <p:txBody>
          <a:bodyPr anchor="t"/>
          <a:lstStyle>
            <a:lvl1pPr algn="l">
              <a:defRPr sz="4000" b="0" cap="none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This is a Transition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6996" y="3526446"/>
            <a:ext cx="3859805" cy="721075"/>
          </a:xfrm>
        </p:spPr>
        <p:txBody>
          <a:bodyPr anchor="b"/>
          <a:lstStyle>
            <a:lvl1pPr marL="0" indent="0">
              <a:buNone/>
              <a:defRPr sz="20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Here’s an example of a subtitle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lueDoorLogo_CMY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82" y="5781306"/>
            <a:ext cx="361283" cy="8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63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"/>
            <a:ext cx="9144000" cy="6858000"/>
          </a:xfrm>
          <a:prstGeom prst="rect">
            <a:avLst/>
          </a:prstGeom>
        </p:spPr>
      </p:pic>
      <p:pic>
        <p:nvPicPr>
          <p:cNvPr id="4" name="Picture 3" descr="BlueDoorLogo_CMY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1" y="4058594"/>
            <a:ext cx="541924" cy="127013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34254" y="1504417"/>
            <a:ext cx="3138631" cy="554038"/>
          </a:xfrm>
        </p:spPr>
        <p:txBody>
          <a:bodyPr/>
          <a:lstStyle>
            <a:lvl1pPr marL="0" indent="0">
              <a:buNone/>
              <a:defRPr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welcome what’s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7691" y="1504417"/>
            <a:ext cx="1789171" cy="5540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97991" y="3906258"/>
            <a:ext cx="4366620" cy="1575793"/>
          </a:xfrm>
        </p:spPr>
        <p:txBody>
          <a:bodyPr/>
          <a:lstStyle>
            <a:lvl1pPr algn="l">
              <a:defRPr baseline="0">
                <a:solidFill>
                  <a:srgbClr val="83786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Service Line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256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6996" y="2151920"/>
            <a:ext cx="3859804" cy="1362075"/>
          </a:xfrm>
        </p:spPr>
        <p:txBody>
          <a:bodyPr anchor="t"/>
          <a:lstStyle>
            <a:lvl1pPr algn="l">
              <a:defRPr sz="4000" b="0" cap="none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This is a Transition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6996" y="3526446"/>
            <a:ext cx="3859805" cy="721075"/>
          </a:xfrm>
        </p:spPr>
        <p:txBody>
          <a:bodyPr anchor="b"/>
          <a:lstStyle>
            <a:lvl1pPr marL="0" indent="0">
              <a:buNone/>
              <a:defRPr sz="20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Here’s an example of a subtitle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lueDoorLogo_CMY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82" y="5781306"/>
            <a:ext cx="361283" cy="8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52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"/>
            <a:ext cx="9144000" cy="6858000"/>
          </a:xfrm>
          <a:prstGeom prst="rect">
            <a:avLst/>
          </a:prstGeom>
        </p:spPr>
      </p:pic>
      <p:pic>
        <p:nvPicPr>
          <p:cNvPr id="4" name="Picture 3" descr="BlueDoorLogo_CMY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1" y="4058594"/>
            <a:ext cx="541924" cy="127013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34254" y="1504417"/>
            <a:ext cx="3138631" cy="5540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welcome what’s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7691" y="1504417"/>
            <a:ext cx="1789171" cy="554038"/>
          </a:xfrm>
        </p:spPr>
        <p:txBody>
          <a:bodyPr/>
          <a:lstStyle>
            <a:lvl1pPr marL="0" indent="0">
              <a:buNone/>
              <a:defRPr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97991" y="3906258"/>
            <a:ext cx="4366620" cy="1575793"/>
          </a:xfrm>
        </p:spPr>
        <p:txBody>
          <a:bodyPr/>
          <a:lstStyle>
            <a:lvl1pPr algn="l">
              <a:defRPr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Service Line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78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6996" y="2151920"/>
            <a:ext cx="3859804" cy="1362075"/>
          </a:xfrm>
        </p:spPr>
        <p:txBody>
          <a:bodyPr anchor="t"/>
          <a:lstStyle>
            <a:lvl1pPr algn="l">
              <a:defRPr sz="4000" b="0" cap="none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This is a Transition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6996" y="3526446"/>
            <a:ext cx="3859805" cy="721075"/>
          </a:xfrm>
        </p:spPr>
        <p:txBody>
          <a:bodyPr anchor="b"/>
          <a:lstStyle>
            <a:lvl1pPr marL="0" indent="0">
              <a:buNone/>
              <a:defRPr sz="20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Here’s an example of a subtitle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lueDoorLogo_CMY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82" y="5781306"/>
            <a:ext cx="361283" cy="8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51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"/>
            <a:ext cx="9144000" cy="6858000"/>
          </a:xfrm>
          <a:prstGeom prst="rect">
            <a:avLst/>
          </a:prstGeom>
        </p:spPr>
      </p:pic>
      <p:pic>
        <p:nvPicPr>
          <p:cNvPr id="4" name="Picture 3" descr="BlueDoorLogo_CMY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1" y="4058594"/>
            <a:ext cx="541924" cy="127013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34254" y="1504417"/>
            <a:ext cx="3138631" cy="554038"/>
          </a:xfrm>
        </p:spPr>
        <p:txBody>
          <a:bodyPr/>
          <a:lstStyle>
            <a:lvl1pPr marL="0" indent="0">
              <a:buNone/>
              <a:defRPr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welcome what’s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7691" y="1504417"/>
            <a:ext cx="1789171" cy="5540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97991" y="3906258"/>
            <a:ext cx="4366620" cy="1575793"/>
          </a:xfrm>
        </p:spPr>
        <p:txBody>
          <a:bodyPr/>
          <a:lstStyle>
            <a:lvl1pPr algn="l">
              <a:defRPr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Service Line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386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6996" y="2151920"/>
            <a:ext cx="3859804" cy="1362075"/>
          </a:xfrm>
        </p:spPr>
        <p:txBody>
          <a:bodyPr anchor="t"/>
          <a:lstStyle>
            <a:lvl1pPr algn="l">
              <a:defRPr sz="4000" b="0" cap="none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This is a Transition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6996" y="3526446"/>
            <a:ext cx="3859805" cy="721075"/>
          </a:xfrm>
        </p:spPr>
        <p:txBody>
          <a:bodyPr anchor="b"/>
          <a:lstStyle>
            <a:lvl1pPr marL="0" indent="0">
              <a:buNone/>
              <a:defRPr sz="20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Here’s an example of a subtitle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lueDoorLogo_CMY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82" y="5781306"/>
            <a:ext cx="361283" cy="8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76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"/>
            <a:ext cx="9144000" cy="6858000"/>
          </a:xfrm>
          <a:prstGeom prst="rect">
            <a:avLst/>
          </a:prstGeom>
        </p:spPr>
      </p:pic>
      <p:pic>
        <p:nvPicPr>
          <p:cNvPr id="4" name="Picture 3" descr="BlueDoorLogo_CMY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1" y="4058594"/>
            <a:ext cx="541924" cy="127013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34254" y="1504417"/>
            <a:ext cx="3138631" cy="5540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welcome what’s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7691" y="1504417"/>
            <a:ext cx="1789171" cy="554038"/>
          </a:xfrm>
        </p:spPr>
        <p:txBody>
          <a:bodyPr/>
          <a:lstStyle>
            <a:lvl1pPr marL="0" indent="0">
              <a:buNone/>
              <a:defRPr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97991" y="3906258"/>
            <a:ext cx="4366620" cy="1575793"/>
          </a:xfrm>
        </p:spPr>
        <p:txBody>
          <a:bodyPr/>
          <a:lstStyle>
            <a:lvl1pPr algn="l">
              <a:defRPr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Service Line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293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6996" y="2151920"/>
            <a:ext cx="3859804" cy="1362075"/>
          </a:xfrm>
        </p:spPr>
        <p:txBody>
          <a:bodyPr anchor="t"/>
          <a:lstStyle>
            <a:lvl1pPr algn="l">
              <a:defRPr sz="4000" b="0" cap="none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This is a Transition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6996" y="3526446"/>
            <a:ext cx="3859805" cy="721075"/>
          </a:xfrm>
        </p:spPr>
        <p:txBody>
          <a:bodyPr anchor="b"/>
          <a:lstStyle>
            <a:lvl1pPr marL="0" indent="0">
              <a:buNone/>
              <a:defRPr sz="20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Here’s an example of a subtitle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lueDoorLogo_CMY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82" y="5781306"/>
            <a:ext cx="361283" cy="8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63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"/>
            <a:ext cx="9144000" cy="6858000"/>
          </a:xfrm>
          <a:prstGeom prst="rect">
            <a:avLst/>
          </a:prstGeom>
        </p:spPr>
      </p:pic>
      <p:pic>
        <p:nvPicPr>
          <p:cNvPr id="4" name="Picture 3" descr="BlueDoorLogo_CMY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1" y="4058594"/>
            <a:ext cx="541924" cy="127013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34254" y="1504417"/>
            <a:ext cx="3138631" cy="5540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welcome what’s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7691" y="1504417"/>
            <a:ext cx="1789171" cy="554038"/>
          </a:xfrm>
        </p:spPr>
        <p:txBody>
          <a:bodyPr/>
          <a:lstStyle>
            <a:lvl1pPr marL="0" indent="0">
              <a:buNone/>
              <a:defRPr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497991" y="3906258"/>
            <a:ext cx="4366620" cy="1575793"/>
          </a:xfrm>
        </p:spPr>
        <p:txBody>
          <a:bodyPr/>
          <a:lstStyle>
            <a:lvl1pPr algn="l">
              <a:defRPr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Service Line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50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79558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41413" y="5927367"/>
            <a:ext cx="6925505" cy="281788"/>
          </a:xfrm>
        </p:spPr>
        <p:txBody>
          <a:bodyPr anchor="b">
            <a:normAutofit/>
          </a:bodyPr>
          <a:lstStyle>
            <a:lvl1pPr marL="0" indent="0">
              <a:buNone/>
              <a:defRPr sz="12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Add the section that you are on here</a:t>
            </a:r>
          </a:p>
        </p:txBody>
      </p:sp>
    </p:spTree>
    <p:extLst>
      <p:ext uri="{BB962C8B-B14F-4D97-AF65-F5344CB8AC3E}">
        <p14:creationId xmlns:p14="http://schemas.microsoft.com/office/powerpoint/2010/main" val="2881793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6996" y="2151920"/>
            <a:ext cx="3859804" cy="1362075"/>
          </a:xfrm>
        </p:spPr>
        <p:txBody>
          <a:bodyPr anchor="t"/>
          <a:lstStyle>
            <a:lvl1pPr algn="l">
              <a:defRPr sz="4000" b="0" cap="none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This is a Transition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6996" y="3526446"/>
            <a:ext cx="3859805" cy="721075"/>
          </a:xfrm>
        </p:spPr>
        <p:txBody>
          <a:bodyPr anchor="b"/>
          <a:lstStyle>
            <a:lvl1pPr marL="0" indent="0">
              <a:buNone/>
              <a:defRPr sz="20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Here’s an example of a subtitle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lueDoorLogo_CMY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82" y="5781306"/>
            <a:ext cx="361283" cy="8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71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"/>
            <a:ext cx="9144000" cy="6858000"/>
          </a:xfrm>
          <a:prstGeom prst="rect">
            <a:avLst/>
          </a:prstGeom>
        </p:spPr>
      </p:pic>
      <p:pic>
        <p:nvPicPr>
          <p:cNvPr id="4" name="Picture 3" descr="BlueDoorLogo_CMY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1" y="4058594"/>
            <a:ext cx="541924" cy="127013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34254" y="1504417"/>
            <a:ext cx="3138631" cy="554038"/>
          </a:xfrm>
        </p:spPr>
        <p:txBody>
          <a:bodyPr/>
          <a:lstStyle>
            <a:lvl1pPr marL="0" indent="0">
              <a:buNone/>
              <a:defRPr>
                <a:solidFill>
                  <a:srgbClr val="83786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welcome what’s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7691" y="1504417"/>
            <a:ext cx="1789171" cy="554038"/>
          </a:xfrm>
        </p:spPr>
        <p:txBody>
          <a:bodyPr/>
          <a:lstStyle>
            <a:lvl1pPr marL="0" indent="0">
              <a:buNone/>
              <a:defRPr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97991" y="3906258"/>
            <a:ext cx="4366620" cy="1575793"/>
          </a:xfrm>
        </p:spPr>
        <p:txBody>
          <a:bodyPr/>
          <a:lstStyle>
            <a:lvl1pPr algn="l">
              <a:defRPr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Service Line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29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6996" y="2151920"/>
            <a:ext cx="3859804" cy="1362075"/>
          </a:xfrm>
        </p:spPr>
        <p:txBody>
          <a:bodyPr anchor="t"/>
          <a:lstStyle>
            <a:lvl1pPr algn="l">
              <a:defRPr sz="4000" b="0" cap="none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This is a Transition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6996" y="3526446"/>
            <a:ext cx="3859805" cy="721075"/>
          </a:xfrm>
        </p:spPr>
        <p:txBody>
          <a:bodyPr anchor="b"/>
          <a:lstStyle>
            <a:lvl1pPr marL="0" indent="0">
              <a:buNone/>
              <a:defRPr sz="20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Here’s an example of a subtitle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lueDoorLogo_CMY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82" y="5781306"/>
            <a:ext cx="361283" cy="8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722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"/>
            <a:ext cx="9144000" cy="6858000"/>
          </a:xfrm>
          <a:prstGeom prst="rect">
            <a:avLst/>
          </a:prstGeom>
        </p:spPr>
      </p:pic>
      <p:pic>
        <p:nvPicPr>
          <p:cNvPr id="4" name="Picture 3" descr="BlueDoorLogo_CMY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1" y="4058594"/>
            <a:ext cx="541924" cy="127013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34254" y="1504417"/>
            <a:ext cx="3138631" cy="5540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welcome what’s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7691" y="1504417"/>
            <a:ext cx="1789171" cy="554038"/>
          </a:xfrm>
        </p:spPr>
        <p:txBody>
          <a:bodyPr/>
          <a:lstStyle>
            <a:lvl1pPr marL="0" indent="0">
              <a:buNone/>
              <a:defRPr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97991" y="3906258"/>
            <a:ext cx="4366620" cy="1575793"/>
          </a:xfrm>
        </p:spPr>
        <p:txBody>
          <a:bodyPr/>
          <a:lstStyle>
            <a:lvl1pPr algn="l">
              <a:defRPr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Service Line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192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6996" y="2151920"/>
            <a:ext cx="3859804" cy="1362075"/>
          </a:xfrm>
        </p:spPr>
        <p:txBody>
          <a:bodyPr anchor="t"/>
          <a:lstStyle>
            <a:lvl1pPr algn="l">
              <a:defRPr sz="4000" b="0" cap="none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This is a Transition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6996" y="3526446"/>
            <a:ext cx="3859805" cy="721075"/>
          </a:xfrm>
        </p:spPr>
        <p:txBody>
          <a:bodyPr anchor="b"/>
          <a:lstStyle>
            <a:lvl1pPr marL="0" indent="0">
              <a:buNone/>
              <a:defRPr sz="20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Here’s an example of a subtitle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lueDoorLogo_CMY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82" y="5781306"/>
            <a:ext cx="361283" cy="8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161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"/>
            <a:ext cx="9144000" cy="6858000"/>
          </a:xfrm>
          <a:prstGeom prst="rect">
            <a:avLst/>
          </a:prstGeom>
        </p:spPr>
      </p:pic>
      <p:pic>
        <p:nvPicPr>
          <p:cNvPr id="4" name="Picture 3" descr="BlueDoorLogo_CMY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1" y="5153519"/>
            <a:ext cx="541924" cy="127013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34254" y="1504417"/>
            <a:ext cx="3138631" cy="5540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welcome what’s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7691" y="1504417"/>
            <a:ext cx="1789171" cy="554038"/>
          </a:xfrm>
        </p:spPr>
        <p:txBody>
          <a:bodyPr/>
          <a:lstStyle>
            <a:lvl1pPr marL="0" indent="0">
              <a:buNone/>
              <a:defRPr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97991" y="5001183"/>
            <a:ext cx="4366620" cy="1575793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Service Line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3789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6996" y="2151920"/>
            <a:ext cx="3859804" cy="1362075"/>
          </a:xfrm>
        </p:spPr>
        <p:txBody>
          <a:bodyPr anchor="t"/>
          <a:lstStyle>
            <a:lvl1pPr algn="l">
              <a:defRPr sz="4000" b="0" cap="none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This is a Transition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6996" y="3526446"/>
            <a:ext cx="3859805" cy="721075"/>
          </a:xfrm>
        </p:spPr>
        <p:txBody>
          <a:bodyPr anchor="b"/>
          <a:lstStyle>
            <a:lvl1pPr marL="0" indent="0">
              <a:buNone/>
              <a:defRPr sz="20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Here’s an example of a subtitle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lueDoorLogo_CMY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82" y="5781306"/>
            <a:ext cx="361283" cy="8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127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"/>
            <a:ext cx="9144000" cy="6858000"/>
          </a:xfrm>
          <a:prstGeom prst="rect">
            <a:avLst/>
          </a:prstGeom>
        </p:spPr>
      </p:pic>
      <p:pic>
        <p:nvPicPr>
          <p:cNvPr id="4" name="Picture 3" descr="BlueDoorLogo_CMY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1" y="4058594"/>
            <a:ext cx="541924" cy="127013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34254" y="1504417"/>
            <a:ext cx="3138631" cy="5540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welcome what’s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7691" y="1504417"/>
            <a:ext cx="1789171" cy="5540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97991" y="3906258"/>
            <a:ext cx="4366620" cy="1575793"/>
          </a:xfrm>
        </p:spPr>
        <p:txBody>
          <a:bodyPr/>
          <a:lstStyle>
            <a:lvl1pPr algn="l"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Service Line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857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6996" y="2151920"/>
            <a:ext cx="3859804" cy="1362075"/>
          </a:xfrm>
        </p:spPr>
        <p:txBody>
          <a:bodyPr anchor="t"/>
          <a:lstStyle>
            <a:lvl1pPr algn="l">
              <a:defRPr sz="4000" b="0" cap="none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This is a Transition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6996" y="3526446"/>
            <a:ext cx="3859805" cy="721075"/>
          </a:xfrm>
        </p:spPr>
        <p:txBody>
          <a:bodyPr anchor="b"/>
          <a:lstStyle>
            <a:lvl1pPr marL="0" indent="0">
              <a:buNone/>
              <a:defRPr sz="20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Here’s an example of a subtitle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lueDoorLogo_CMY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82" y="5781306"/>
            <a:ext cx="361283" cy="8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98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"/>
            <a:ext cx="9144000" cy="6858000"/>
          </a:xfrm>
          <a:prstGeom prst="rect">
            <a:avLst/>
          </a:prstGeom>
        </p:spPr>
      </p:pic>
      <p:pic>
        <p:nvPicPr>
          <p:cNvPr id="4" name="Picture 3" descr="BlueDoorLogo_CMY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1" y="4058594"/>
            <a:ext cx="541924" cy="127013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34254" y="1504417"/>
            <a:ext cx="3138631" cy="554038"/>
          </a:xfrm>
        </p:spPr>
        <p:txBody>
          <a:bodyPr/>
          <a:lstStyle>
            <a:lvl1pPr marL="0" indent="0">
              <a:buNone/>
              <a:defRPr>
                <a:solidFill>
                  <a:srgbClr val="83786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welcome what’s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7691" y="1504417"/>
            <a:ext cx="1789171" cy="554038"/>
          </a:xfrm>
        </p:spPr>
        <p:txBody>
          <a:bodyPr/>
          <a:lstStyle>
            <a:lvl1pPr marL="0" indent="0">
              <a:buNone/>
              <a:defRPr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97991" y="3906258"/>
            <a:ext cx="4366620" cy="1575793"/>
          </a:xfrm>
        </p:spPr>
        <p:txBody>
          <a:bodyPr/>
          <a:lstStyle>
            <a:lvl1pPr algn="l"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Service Line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10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9795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9795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41413" y="5927367"/>
            <a:ext cx="6925505" cy="281788"/>
          </a:xfrm>
        </p:spPr>
        <p:txBody>
          <a:bodyPr anchor="b">
            <a:normAutofit/>
          </a:bodyPr>
          <a:lstStyle>
            <a:lvl1pPr marL="0" indent="0">
              <a:buNone/>
              <a:defRPr sz="1200" cap="all">
                <a:solidFill>
                  <a:srgbClr val="83786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Add the section that you are on here</a:t>
            </a:r>
          </a:p>
        </p:txBody>
      </p:sp>
    </p:spTree>
    <p:extLst>
      <p:ext uri="{BB962C8B-B14F-4D97-AF65-F5344CB8AC3E}">
        <p14:creationId xmlns:p14="http://schemas.microsoft.com/office/powerpoint/2010/main" val="13065545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6996" y="2151920"/>
            <a:ext cx="3859804" cy="1362075"/>
          </a:xfrm>
        </p:spPr>
        <p:txBody>
          <a:bodyPr anchor="t"/>
          <a:lstStyle>
            <a:lvl1pPr algn="l">
              <a:defRPr sz="4000" b="0" cap="none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This is a Transition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6996" y="3526446"/>
            <a:ext cx="3859805" cy="721075"/>
          </a:xfrm>
        </p:spPr>
        <p:txBody>
          <a:bodyPr anchor="b"/>
          <a:lstStyle>
            <a:lvl1pPr marL="0" indent="0">
              <a:buNone/>
              <a:defRPr sz="20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Here’s an example of a subtitle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lueDoorLogo_CMY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82" y="5781306"/>
            <a:ext cx="361283" cy="8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33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"/>
            <a:ext cx="9144000" cy="6858000"/>
          </a:xfrm>
          <a:prstGeom prst="rect">
            <a:avLst/>
          </a:prstGeom>
        </p:spPr>
      </p:pic>
      <p:pic>
        <p:nvPicPr>
          <p:cNvPr id="4" name="Picture 3" descr="BlueDoorLogo_CMY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1" y="4058594"/>
            <a:ext cx="541924" cy="127013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34254" y="1504417"/>
            <a:ext cx="3138631" cy="5540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welcome what’s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7691" y="1504417"/>
            <a:ext cx="1789171" cy="554038"/>
          </a:xfrm>
        </p:spPr>
        <p:txBody>
          <a:bodyPr/>
          <a:lstStyle>
            <a:lvl1pPr marL="0" indent="0">
              <a:buNone/>
              <a:defRPr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97991" y="3906258"/>
            <a:ext cx="4366620" cy="1575793"/>
          </a:xfrm>
        </p:spPr>
        <p:txBody>
          <a:bodyPr/>
          <a:lstStyle>
            <a:lvl1pPr algn="l">
              <a:defRPr baseline="0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Service Line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1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6996" y="2151920"/>
            <a:ext cx="3859804" cy="1362075"/>
          </a:xfrm>
        </p:spPr>
        <p:txBody>
          <a:bodyPr anchor="t"/>
          <a:lstStyle>
            <a:lvl1pPr algn="l">
              <a:defRPr sz="4000" b="0" cap="none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This is a Transition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6996" y="3526446"/>
            <a:ext cx="3859805" cy="721075"/>
          </a:xfrm>
        </p:spPr>
        <p:txBody>
          <a:bodyPr anchor="b"/>
          <a:lstStyle>
            <a:lvl1pPr marL="0" indent="0">
              <a:buNone/>
              <a:defRPr sz="20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Here’s an example of a subtitle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lueDoorLogo_CMY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82" y="5781306"/>
            <a:ext cx="361283" cy="8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216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"/>
            <a:ext cx="9144000" cy="6858000"/>
          </a:xfrm>
          <a:prstGeom prst="rect">
            <a:avLst/>
          </a:prstGeom>
        </p:spPr>
      </p:pic>
      <p:pic>
        <p:nvPicPr>
          <p:cNvPr id="4" name="Picture 3" descr="BlueDoorLogo_CMY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1" y="4058594"/>
            <a:ext cx="541924" cy="127013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34254" y="1504417"/>
            <a:ext cx="3138631" cy="5540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welcome what’s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7691" y="1504417"/>
            <a:ext cx="1789171" cy="5540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97991" y="3906258"/>
            <a:ext cx="4366620" cy="1575793"/>
          </a:xfrm>
        </p:spPr>
        <p:txBody>
          <a:bodyPr/>
          <a:lstStyle>
            <a:lvl1pPr algn="l">
              <a:defRPr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Service Line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424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6996" y="2151920"/>
            <a:ext cx="3859804" cy="1362075"/>
          </a:xfrm>
        </p:spPr>
        <p:txBody>
          <a:bodyPr anchor="t"/>
          <a:lstStyle>
            <a:lvl1pPr algn="l">
              <a:defRPr sz="4000" b="0" cap="none"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This is a Transition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6996" y="3526446"/>
            <a:ext cx="3859805" cy="721075"/>
          </a:xfrm>
        </p:spPr>
        <p:txBody>
          <a:bodyPr anchor="b"/>
          <a:lstStyle>
            <a:lvl1pPr marL="0" indent="0">
              <a:buNone/>
              <a:defRPr sz="2000" cap="all">
                <a:solidFill>
                  <a:srgbClr val="83786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Here’s an example of a subtitle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lueDoorLogo_CMY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82" y="5781306"/>
            <a:ext cx="361283" cy="8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44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84225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7368"/>
            <a:ext cx="4040188" cy="32023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84225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7368"/>
            <a:ext cx="4041775" cy="32023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41413" y="5927367"/>
            <a:ext cx="6925505" cy="281788"/>
          </a:xfrm>
        </p:spPr>
        <p:txBody>
          <a:bodyPr anchor="b">
            <a:normAutofit/>
          </a:bodyPr>
          <a:lstStyle>
            <a:lvl1pPr marL="0" indent="0">
              <a:buNone/>
              <a:defRPr sz="1200" cap="all">
                <a:solidFill>
                  <a:srgbClr val="83786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Add the section that you are on here</a:t>
            </a:r>
          </a:p>
        </p:txBody>
      </p:sp>
    </p:spTree>
    <p:extLst>
      <p:ext uri="{BB962C8B-B14F-4D97-AF65-F5344CB8AC3E}">
        <p14:creationId xmlns:p14="http://schemas.microsoft.com/office/powerpoint/2010/main" val="214728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41413" y="5927367"/>
            <a:ext cx="6925505" cy="281788"/>
          </a:xfrm>
        </p:spPr>
        <p:txBody>
          <a:bodyPr anchor="b">
            <a:normAutofit/>
          </a:bodyPr>
          <a:lstStyle>
            <a:lvl1pPr marL="0" indent="0">
              <a:buNone/>
              <a:defRPr sz="1200" cap="all">
                <a:solidFill>
                  <a:srgbClr val="83786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Add the section that you are on here</a:t>
            </a:r>
          </a:p>
        </p:txBody>
      </p:sp>
    </p:spTree>
    <p:extLst>
      <p:ext uri="{BB962C8B-B14F-4D97-AF65-F5344CB8AC3E}">
        <p14:creationId xmlns:p14="http://schemas.microsoft.com/office/powerpoint/2010/main" val="206817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41413" y="5927367"/>
            <a:ext cx="6925505" cy="281788"/>
          </a:xfrm>
        </p:spPr>
        <p:txBody>
          <a:bodyPr anchor="b">
            <a:normAutofit/>
          </a:bodyPr>
          <a:lstStyle>
            <a:lvl1pPr marL="0" indent="0">
              <a:buNone/>
              <a:defRPr sz="1200" cap="all">
                <a:solidFill>
                  <a:srgbClr val="83786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Add the section that you are on here</a:t>
            </a:r>
          </a:p>
        </p:txBody>
      </p:sp>
    </p:spTree>
    <p:extLst>
      <p:ext uri="{BB962C8B-B14F-4D97-AF65-F5344CB8AC3E}">
        <p14:creationId xmlns:p14="http://schemas.microsoft.com/office/powerpoint/2010/main" val="681380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116701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363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742410"/>
            <a:ext cx="5486400" cy="804862"/>
          </a:xfrm>
        </p:spPr>
        <p:txBody>
          <a:bodyPr/>
          <a:lstStyle>
            <a:lvl1pPr marL="0" indent="0">
              <a:buNone/>
              <a:defRPr sz="1400" cap="all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41413" y="5927367"/>
            <a:ext cx="6925505" cy="281788"/>
          </a:xfrm>
        </p:spPr>
        <p:txBody>
          <a:bodyPr anchor="b">
            <a:normAutofit/>
          </a:bodyPr>
          <a:lstStyle>
            <a:lvl1pPr marL="0" indent="0">
              <a:buNone/>
              <a:defRPr sz="1200" cap="all">
                <a:solidFill>
                  <a:srgbClr val="83786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Add the section that you are on here</a:t>
            </a:r>
          </a:p>
        </p:txBody>
      </p:sp>
    </p:spTree>
    <p:extLst>
      <p:ext uri="{BB962C8B-B14F-4D97-AF65-F5344CB8AC3E}">
        <p14:creationId xmlns:p14="http://schemas.microsoft.com/office/powerpoint/2010/main" val="1968608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cover-zen-gard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"/>
            <a:ext cx="9144000" cy="6858000"/>
          </a:xfrm>
          <a:prstGeom prst="rect">
            <a:avLst/>
          </a:prstGeom>
        </p:spPr>
      </p:pic>
      <p:pic>
        <p:nvPicPr>
          <p:cNvPr id="4" name="Picture 3" descr="BlueDoorLogo_CMY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1" y="4058594"/>
            <a:ext cx="541924" cy="127013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34254" y="1504417"/>
            <a:ext cx="3138631" cy="554038"/>
          </a:xfrm>
        </p:spPr>
        <p:txBody>
          <a:bodyPr/>
          <a:lstStyle>
            <a:lvl1pPr marL="0" indent="0">
              <a:buNone/>
              <a:defRPr>
                <a:solidFill>
                  <a:srgbClr val="0077C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welcome what’s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37691" y="1504417"/>
            <a:ext cx="1789171" cy="5540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97991" y="3906258"/>
            <a:ext cx="4366620" cy="1575793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220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6" Type="http://schemas.openxmlformats.org/officeDocument/2006/relationships/image" Target="../media/image1.jpg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C_PPT_1_FNL3.jpg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 descr="BDC_PPT_1_FNL3.jpg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7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6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682" r:id="rId9"/>
    <p:sldLayoutId id="2147483732" r:id="rId10"/>
    <p:sldLayoutId id="2147483699" r:id="rId11"/>
    <p:sldLayoutId id="2147483715" r:id="rId12"/>
    <p:sldLayoutId id="2147483698" r:id="rId13"/>
    <p:sldLayoutId id="2147483716" r:id="rId14"/>
    <p:sldLayoutId id="2147483697" r:id="rId15"/>
    <p:sldLayoutId id="2147483718" r:id="rId16"/>
    <p:sldLayoutId id="2147483696" r:id="rId17"/>
    <p:sldLayoutId id="2147483719" r:id="rId18"/>
    <p:sldLayoutId id="2147483695" r:id="rId19"/>
    <p:sldLayoutId id="2147483720" r:id="rId20"/>
    <p:sldLayoutId id="2147483694" r:id="rId21"/>
    <p:sldLayoutId id="2147483723" r:id="rId22"/>
    <p:sldLayoutId id="2147483693" r:id="rId23"/>
    <p:sldLayoutId id="2147483722" r:id="rId24"/>
    <p:sldLayoutId id="2147483692" r:id="rId25"/>
    <p:sldLayoutId id="2147483721" r:id="rId26"/>
    <p:sldLayoutId id="2147483691" r:id="rId27"/>
    <p:sldLayoutId id="2147483727" r:id="rId28"/>
    <p:sldLayoutId id="2147483690" r:id="rId29"/>
    <p:sldLayoutId id="2147483726" r:id="rId30"/>
    <p:sldLayoutId id="2147483689" r:id="rId31"/>
    <p:sldLayoutId id="2147483725" r:id="rId32"/>
    <p:sldLayoutId id="2147483688" r:id="rId33"/>
    <p:sldLayoutId id="2147483724" r:id="rId34"/>
    <p:sldLayoutId id="2147483687" r:id="rId35"/>
    <p:sldLayoutId id="2147483728" r:id="rId36"/>
    <p:sldLayoutId id="2147483686" r:id="rId37"/>
    <p:sldLayoutId id="2147483717" r:id="rId38"/>
    <p:sldLayoutId id="2147483685" r:id="rId39"/>
    <p:sldLayoutId id="2147483729" r:id="rId40"/>
    <p:sldLayoutId id="2147483684" r:id="rId41"/>
    <p:sldLayoutId id="2147483730" r:id="rId42"/>
    <p:sldLayoutId id="2147483683" r:id="rId43"/>
    <p:sldLayoutId id="2147483731" r:id="rId4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77C8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83786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83786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83786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83786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83786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Meta Tags for</a:t>
            </a:r>
            <a:br>
              <a:rPr lang="en-US" dirty="0" smtClean="0"/>
            </a:br>
            <a:r>
              <a:rPr lang="en-US" dirty="0" smtClean="0"/>
              <a:t>Social Media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912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meta tags can make transform shared web pages into a rich object on social media platforms</a:t>
            </a:r>
          </a:p>
          <a:p>
            <a:r>
              <a:rPr lang="en-US" smtClean="0"/>
              <a:t>They are separate from meta tags used by Google and other search engines for SEO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TWITTER</a:t>
            </a:r>
          </a:p>
        </p:txBody>
      </p:sp>
    </p:spTree>
    <p:extLst>
      <p:ext uri="{BB962C8B-B14F-4D97-AF65-F5344CB8AC3E}">
        <p14:creationId xmlns:p14="http://schemas.microsoft.com/office/powerpoint/2010/main" val="50546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Which sites utilize meta tags?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996" y="3812719"/>
            <a:ext cx="3859805" cy="136396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cap="none" dirty="0" smtClean="0"/>
              <a:t>Facebook</a:t>
            </a:r>
          </a:p>
          <a:p>
            <a:pPr marL="342900" indent="-342900">
              <a:buFont typeface="Arial" charset="0"/>
              <a:buChar char="•"/>
            </a:pPr>
            <a:r>
              <a:rPr lang="en-US" cap="none" dirty="0" smtClean="0"/>
              <a:t>Twitter</a:t>
            </a:r>
          </a:p>
          <a:p>
            <a:pPr marL="342900" indent="-342900">
              <a:buFont typeface="Arial" charset="0"/>
              <a:buChar char="•"/>
            </a:pPr>
            <a:r>
              <a:rPr lang="en-US" cap="none" dirty="0" smtClean="0"/>
              <a:t>Linked In</a:t>
            </a:r>
          </a:p>
          <a:p>
            <a:pPr marL="342900" indent="-342900">
              <a:buFont typeface="Arial" charset="0"/>
              <a:buChar char="•"/>
            </a:pPr>
            <a:r>
              <a:rPr lang="en-US" cap="none" dirty="0" smtClean="0"/>
              <a:t>Pinterest</a:t>
            </a:r>
          </a:p>
        </p:txBody>
      </p:sp>
    </p:spTree>
    <p:extLst>
      <p:ext uri="{BB962C8B-B14F-4D97-AF65-F5344CB8AC3E}">
        <p14:creationId xmlns:p14="http://schemas.microsoft.com/office/powerpoint/2010/main" val="386485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What are meta tags used for on social?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996" y="3812719"/>
            <a:ext cx="3859805" cy="1363965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cap="none" dirty="0" smtClean="0"/>
              <a:t>Provide an engaging visual</a:t>
            </a:r>
          </a:p>
          <a:p>
            <a:pPr marL="342900" indent="-342900">
              <a:buFont typeface="Arial" charset="0"/>
              <a:buChar char="•"/>
            </a:pPr>
            <a:r>
              <a:rPr lang="en-US" cap="none" dirty="0" smtClean="0"/>
              <a:t>Provide a brief description</a:t>
            </a:r>
          </a:p>
        </p:txBody>
      </p:sp>
    </p:spTree>
    <p:extLst>
      <p:ext uri="{BB962C8B-B14F-4D97-AF65-F5344CB8AC3E}">
        <p14:creationId xmlns:p14="http://schemas.microsoft.com/office/powerpoint/2010/main" val="150548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Facebook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FACEBOOK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736" y="1841870"/>
            <a:ext cx="4195054" cy="2972142"/>
          </a:xfr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13" y="1838145"/>
            <a:ext cx="4387879" cy="22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6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Facebook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Uses OG tags (Open Graph)</a:t>
            </a:r>
          </a:p>
          <a:p>
            <a:r>
              <a:rPr lang="en-US" dirty="0"/>
              <a:t>F</a:t>
            </a:r>
            <a:r>
              <a:rPr lang="en-US" dirty="0" smtClean="0"/>
              <a:t>ull </a:t>
            </a:r>
            <a:r>
              <a:rPr lang="en-US" dirty="0"/>
              <a:t>support </a:t>
            </a:r>
            <a:r>
              <a:rPr lang="en-US" dirty="0" smtClean="0"/>
              <a:t>from Pinterest </a:t>
            </a:r>
            <a:r>
              <a:rPr lang="en-US" dirty="0"/>
              <a:t>and Google</a:t>
            </a:r>
            <a:r>
              <a:rPr lang="en-US" dirty="0" smtClean="0"/>
              <a:t>+</a:t>
            </a:r>
          </a:p>
          <a:p>
            <a:r>
              <a:rPr lang="en-US" dirty="0" smtClean="0"/>
              <a:t>Partial support from Twitter</a:t>
            </a:r>
          </a:p>
          <a:p>
            <a:endParaRPr lang="en-US" dirty="0"/>
          </a:p>
          <a:p>
            <a:r>
              <a:rPr lang="en-US" dirty="0" smtClean="0"/>
              <a:t>1200x630 picture</a:t>
            </a:r>
          </a:p>
          <a:p>
            <a:r>
              <a:rPr lang="en-US" dirty="0" smtClean="0"/>
              <a:t>Can’t have spaces in </a:t>
            </a:r>
            <a:r>
              <a:rPr lang="en-US" dirty="0" smtClean="0"/>
              <a:t>URL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FACEBOOK</a:t>
            </a:r>
          </a:p>
        </p:txBody>
      </p:sp>
    </p:spTree>
    <p:extLst>
      <p:ext uri="{BB962C8B-B14F-4D97-AF65-F5344CB8AC3E}">
        <p14:creationId xmlns:p14="http://schemas.microsoft.com/office/powerpoint/2010/main" val="144850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Facebook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og:url</a:t>
            </a:r>
            <a:r>
              <a:rPr lang="en-US" dirty="0" smtClean="0"/>
              <a:t> – Page URL to link to</a:t>
            </a:r>
          </a:p>
          <a:p>
            <a:r>
              <a:rPr lang="en-US" dirty="0" err="1" smtClean="0"/>
              <a:t>og:type</a:t>
            </a:r>
            <a:r>
              <a:rPr lang="en-US" dirty="0" smtClean="0"/>
              <a:t> – Article, Recipe, Video,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err="1" smtClean="0"/>
              <a:t>og:image</a:t>
            </a:r>
            <a:r>
              <a:rPr lang="en-US" dirty="0" smtClean="0"/>
              <a:t> – Link to image URL</a:t>
            </a:r>
          </a:p>
          <a:p>
            <a:r>
              <a:rPr lang="en-US" dirty="0" err="1" smtClean="0"/>
              <a:t>og:title</a:t>
            </a:r>
            <a:r>
              <a:rPr lang="en-US" dirty="0" smtClean="0"/>
              <a:t> – Page/Article title</a:t>
            </a:r>
          </a:p>
          <a:p>
            <a:r>
              <a:rPr lang="en-US" dirty="0" err="1" smtClean="0"/>
              <a:t>og:description</a:t>
            </a:r>
            <a:r>
              <a:rPr lang="en-US" dirty="0" smtClean="0"/>
              <a:t> – Description below </a:t>
            </a:r>
            <a:r>
              <a:rPr lang="en-US" dirty="0" smtClean="0"/>
              <a:t>photo (&lt;200 chars)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FACEBOOK</a:t>
            </a:r>
          </a:p>
        </p:txBody>
      </p:sp>
    </p:spTree>
    <p:extLst>
      <p:ext uri="{BB962C8B-B14F-4D97-AF65-F5344CB8AC3E}">
        <p14:creationId xmlns:p14="http://schemas.microsoft.com/office/powerpoint/2010/main" val="167062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Twitter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Does recognize OG tags</a:t>
            </a:r>
          </a:p>
          <a:p>
            <a:r>
              <a:rPr lang="en-US" dirty="0" smtClean="0"/>
              <a:t>Also uses Twitter Cards</a:t>
            </a:r>
          </a:p>
          <a:p>
            <a:endParaRPr lang="en-US" dirty="0" smtClean="0"/>
          </a:p>
          <a:p>
            <a:r>
              <a:rPr lang="en-US" dirty="0" err="1" smtClean="0"/>
              <a:t>twitter:card</a:t>
            </a:r>
            <a:r>
              <a:rPr lang="en-US" dirty="0" smtClean="0"/>
              <a:t> - specify image preview size</a:t>
            </a:r>
            <a:endParaRPr lang="en-US" dirty="0"/>
          </a:p>
          <a:p>
            <a:pPr lvl="1"/>
            <a:r>
              <a:rPr lang="en-US" dirty="0"/>
              <a:t>s</a:t>
            </a:r>
            <a:r>
              <a:rPr lang="en-US" dirty="0" smtClean="0"/>
              <a:t>ummary</a:t>
            </a:r>
          </a:p>
          <a:p>
            <a:pPr lvl="1"/>
            <a:r>
              <a:rPr lang="en-US" dirty="0" err="1" smtClean="0"/>
              <a:t>summary_large_image</a:t>
            </a:r>
            <a:endParaRPr lang="en-US" dirty="0" smtClean="0"/>
          </a:p>
          <a:p>
            <a:pPr lvl="1"/>
            <a:r>
              <a:rPr lang="en-US" dirty="0" smtClean="0"/>
              <a:t>player (used for video)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TWITTER</a:t>
            </a:r>
          </a:p>
        </p:txBody>
      </p:sp>
    </p:spTree>
    <p:extLst>
      <p:ext uri="{BB962C8B-B14F-4D97-AF65-F5344CB8AC3E}">
        <p14:creationId xmlns:p14="http://schemas.microsoft.com/office/powerpoint/2010/main" val="46559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005" y="1417638"/>
            <a:ext cx="4130795" cy="3979863"/>
          </a:xfrm>
        </p:spPr>
      </p:pic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1626"/>
            <a:ext cx="4130795" cy="287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05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Twitter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twitter:site</a:t>
            </a:r>
            <a:r>
              <a:rPr lang="en-US" dirty="0" smtClean="0"/>
              <a:t> – Page URL</a:t>
            </a:r>
          </a:p>
          <a:p>
            <a:r>
              <a:rPr lang="en-US" dirty="0" err="1" smtClean="0"/>
              <a:t>twitter:title</a:t>
            </a:r>
            <a:r>
              <a:rPr lang="en-US" dirty="0" smtClean="0"/>
              <a:t> – Page/Article Title</a:t>
            </a:r>
          </a:p>
          <a:p>
            <a:r>
              <a:rPr lang="en-US" dirty="0" err="1" smtClean="0"/>
              <a:t>twitter:description</a:t>
            </a:r>
            <a:r>
              <a:rPr lang="en-US" dirty="0" smtClean="0"/>
              <a:t> – Page description</a:t>
            </a:r>
          </a:p>
          <a:p>
            <a:r>
              <a:rPr lang="en-US" dirty="0" err="1" smtClean="0"/>
              <a:t>twitter:image</a:t>
            </a:r>
            <a:r>
              <a:rPr lang="en-US" dirty="0" smtClean="0"/>
              <a:t> – Image preview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TWITTER</a:t>
            </a:r>
          </a:p>
        </p:txBody>
      </p:sp>
    </p:spTree>
    <p:extLst>
      <p:ext uri="{BB962C8B-B14F-4D97-AF65-F5344CB8AC3E}">
        <p14:creationId xmlns:p14="http://schemas.microsoft.com/office/powerpoint/2010/main" val="194641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8699</TotalTime>
  <Words>173</Words>
  <Application>Microsoft Macintosh PowerPoint</Application>
  <PresentationFormat>On-screen Show (4:3)</PresentationFormat>
  <Paragraphs>45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Helvetica</vt:lpstr>
      <vt:lpstr>Arial</vt:lpstr>
      <vt:lpstr>Default Theme</vt:lpstr>
      <vt:lpstr>Meta Tags for Social Media </vt:lpstr>
      <vt:lpstr>Which sites utilize meta tags?</vt:lpstr>
      <vt:lpstr>What are meta tags used for on social?</vt:lpstr>
      <vt:lpstr>Facebook</vt:lpstr>
      <vt:lpstr>Facebook</vt:lpstr>
      <vt:lpstr>Facebook</vt:lpstr>
      <vt:lpstr>Twitter</vt:lpstr>
      <vt:lpstr>PowerPoint Presentation</vt:lpstr>
      <vt:lpstr>Twitter</vt:lpstr>
      <vt:lpstr>Conclusion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</dc:creator>
  <cp:lastModifiedBy>Brenda Haines</cp:lastModifiedBy>
  <cp:revision>55</cp:revision>
  <dcterms:created xsi:type="dcterms:W3CDTF">2015-10-06T13:39:19Z</dcterms:created>
  <dcterms:modified xsi:type="dcterms:W3CDTF">2017-02-09T14:56:38Z</dcterms:modified>
</cp:coreProperties>
</file>